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</p:sldIdLst>
  <p:sldSz cx="12192000" cy="6858000"/>
  <p:notesSz cx="12192000" cy="6858000"/>
  <p:defaultTextStyle>
    <a:defPPr>
      <a:defRPr lang="ru-RU"/>
    </a:defPPr>
    <a:lvl1pPr marL="0" algn="l" defTabSz="914220">
      <a:defRPr sz="18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>
      <a:defRPr sz="18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>
      <a:defRPr sz="18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>
      <a:defRPr sz="18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>
      <a:defRPr sz="18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>
      <a:defRPr sz="18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>
      <a:defRPr sz="18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>
      <a:defRPr sz="18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719"/>
  </p:normalViewPr>
  <p:slideViewPr>
    <p:cSldViewPr snapToGrid="0" showGuides="1">
      <p:cViewPr varScale="1">
        <p:scale>
          <a:sx n="118" d="100"/>
          <a:sy n="118" d="100"/>
        </p:scale>
        <p:origin x="208" y="920"/>
      </p:cViewPr>
      <p:guideLst>
        <p:guide orient="horz" pos="4247"/>
        <p:guide pos="7680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Иконка задачи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0" y="4323440"/>
            <a:ext cx="8930641" cy="827011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КОМАНДЫ</a:t>
            </a:r>
            <a:endParaRPr/>
          </a:p>
        </p:txBody>
      </p:sp>
      <p:pic>
        <p:nvPicPr>
          <p:cNvPr id="39" name="Рисунок 3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Логотип постановщика задачи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5149851"/>
            <a:ext cx="8930641" cy="75717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pPr>
              <a:defRPr/>
            </a:pPr>
            <a:r>
              <a:rPr lang="ru-RU" sz="1600" b="0"/>
              <a:t>Номер и название задачи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7BAE699-64F9-49EF-B784-2DEF2B221955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778492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1" name="Текст 6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06</a:t>
            </a:r>
            <a:endParaRPr/>
          </a:p>
        </p:txBody>
      </p:sp>
      <p:sp>
        <p:nvSpPr>
          <p:cNvPr id="33" name="Овал 32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34" name="Группа 3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7" name="Полилиния: фигура 3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граф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AFA80CC-940E-479C-90C0-76DA923785E9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7" name="Рисунок 7"/>
          <p:cNvSpPr>
            <a:spLocks noGrp="1"/>
          </p:cNvSpPr>
          <p:nvPr>
            <p:ph type="pic" sz="quarter" idx="10"/>
          </p:nvPr>
        </p:nvSpPr>
        <p:spPr bwMode="auto">
          <a:xfrm>
            <a:off x="7440147" y="1016001"/>
            <a:ext cx="4405777" cy="3078479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Рисунок 9"/>
          <p:cNvSpPr>
            <a:spLocks noGrp="1"/>
          </p:cNvSpPr>
          <p:nvPr>
            <p:ph type="pic" sz="quarter" idx="11"/>
          </p:nvPr>
        </p:nvSpPr>
        <p:spPr bwMode="auto">
          <a:xfrm>
            <a:off x="7440149" y="4389108"/>
            <a:ext cx="4405775" cy="181166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9" name="Рисунок 11"/>
          <p:cNvSpPr>
            <a:spLocks noGrp="1"/>
          </p:cNvSpPr>
          <p:nvPr>
            <p:ph type="pic" sz="quarter" idx="12"/>
          </p:nvPr>
        </p:nvSpPr>
        <p:spPr bwMode="auto">
          <a:xfrm>
            <a:off x="346075" y="3223948"/>
            <a:ext cx="6806142" cy="2976827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0" name="Текст 15"/>
          <p:cNvSpPr>
            <a:spLocks noGrp="1"/>
          </p:cNvSpPr>
          <p:nvPr>
            <p:ph type="body" sz="quarter" idx="14"/>
          </p:nvPr>
        </p:nvSpPr>
        <p:spPr bwMode="auto"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Овал 3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33" name="Группа 3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6" name="Полилиния: фигура 35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1" name="Рисунок 8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82A4DA7B-A7D8-4443-AD1C-4C7CDC678488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8" name="图形"/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ts val="0"/>
              </a:spcBef>
              <a:buChar char="•"/>
              <a:defRPr sz="2000">
                <a:solidFill>
                  <a:schemeClr val="accent1"/>
                </a:solidFill>
                <a:latin typeface="Arial"/>
                <a:ea typeface="微软雅黑"/>
              </a:defRPr>
            </a:lvl1pPr>
            <a:lvl2pPr marL="742950" indent="-285750">
              <a:spcBef>
                <a:spcPts val="0"/>
              </a:spcBef>
              <a:buChar char="–"/>
              <a:defRPr sz="2000">
                <a:solidFill>
                  <a:schemeClr val="accent1"/>
                </a:solidFill>
                <a:latin typeface="Arial"/>
                <a:ea typeface="仿宋_GB2312"/>
              </a:defRPr>
            </a:lvl2pPr>
            <a:lvl3pPr marL="1143000" indent="-228600">
              <a:spcBef>
                <a:spcPts val="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indent="-228600">
              <a:spcBef>
                <a:spcPts val="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indent="-228600">
              <a:spcBef>
                <a:spcPts val="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8323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/>
          </a:p>
        </p:txBody>
      </p:sp>
      <p:sp>
        <p:nvSpPr>
          <p:cNvPr id="23" name="Текст 10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/>
            </a:lvl1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grpSp>
        <p:nvGrpSpPr>
          <p:cNvPr id="57" name="Группа 56"/>
          <p:cNvGrpSpPr/>
          <p:nvPr userDrawn="1"/>
        </p:nvGrpSpPr>
        <p:grpSpPr bwMode="auto"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59" name="Прямая соединительная линия 58"/>
            <p:cNvCxnSpPr>
              <a:cxnSpLocks/>
              <a:endCxn id="58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/>
          <p:cNvGrpSpPr/>
          <p:nvPr userDrawn="1"/>
        </p:nvGrpSpPr>
        <p:grpSpPr bwMode="auto"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2" name="Прямая соединительная линия 61"/>
            <p:cNvCxnSpPr>
              <a:cxnSpLocks/>
              <a:endCxn id="61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/>
          <p:cNvGrpSpPr/>
          <p:nvPr userDrawn="1"/>
        </p:nvGrpSpPr>
        <p:grpSpPr bwMode="auto">
          <a:xfrm>
            <a:off x="5561724" y="2490408"/>
            <a:ext cx="1068553" cy="165220"/>
            <a:chOff x="7188331" y="3346390"/>
            <a:chExt cx="1068553" cy="165220"/>
          </a:xfrm>
        </p:grpSpPr>
        <p:sp>
          <p:nvSpPr>
            <p:cNvPr id="64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5" name="Прямая соединительная линия 64"/>
            <p:cNvCxnSpPr>
              <a:cxnSpLocks/>
              <a:endCxn id="64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/>
          <p:cNvGrpSpPr/>
          <p:nvPr userDrawn="1"/>
        </p:nvGrpSpPr>
        <p:grpSpPr bwMode="auto"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8" name="Прямая соединительная линия 67"/>
            <p:cNvCxnSpPr>
              <a:cxnSpLocks/>
              <a:endCxn id="67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/>
          <p:cNvGrpSpPr/>
          <p:nvPr userDrawn="1"/>
        </p:nvGrpSpPr>
        <p:grpSpPr bwMode="auto"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72" name="Прямая соединительная линия 71"/>
            <p:cNvCxnSpPr>
              <a:cxnSpLocks/>
              <a:endCxn id="71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/>
          <p:cNvSpPr>
            <a:spLocks noGrp="1"/>
          </p:cNvSpPr>
          <p:nvPr>
            <p:ph type="body" sz="quarter" idx="15"/>
          </p:nvPr>
        </p:nvSpPr>
        <p:spPr bwMode="auto">
          <a:xfrm>
            <a:off x="6662923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6" name="Текст 74"/>
          <p:cNvSpPr>
            <a:spLocks noGrp="1"/>
          </p:cNvSpPr>
          <p:nvPr>
            <p:ph type="body" sz="quarter" idx="16"/>
          </p:nvPr>
        </p:nvSpPr>
        <p:spPr bwMode="auto">
          <a:xfrm>
            <a:off x="6662923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7" name="Текст 74"/>
          <p:cNvSpPr>
            <a:spLocks noGrp="1"/>
          </p:cNvSpPr>
          <p:nvPr>
            <p:ph type="body" sz="quarter" idx="17"/>
          </p:nvPr>
        </p:nvSpPr>
        <p:spPr bwMode="auto">
          <a:xfrm>
            <a:off x="6662923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" name="Текст 74"/>
          <p:cNvSpPr>
            <a:spLocks noGrp="1"/>
          </p:cNvSpPr>
          <p:nvPr>
            <p:ph type="body" sz="quarter" idx="18"/>
          </p:nvPr>
        </p:nvSpPr>
        <p:spPr bwMode="auto">
          <a:xfrm>
            <a:off x="6662923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9" name="Текст 74"/>
          <p:cNvSpPr>
            <a:spLocks noGrp="1"/>
          </p:cNvSpPr>
          <p:nvPr>
            <p:ph type="body" sz="quarter" idx="19"/>
          </p:nvPr>
        </p:nvSpPr>
        <p:spPr bwMode="auto">
          <a:xfrm>
            <a:off x="6662923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2" name="Овал 8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83" name="Группа 8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8" name="Полилиния: фигура 8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9" name="Полилиния: фигура 8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0" name="Полилиния: фигура 8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1" name="Полилиния: фигура 9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2" name="Полилиния: фигура 9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3" name="Полилиния: фигура 9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4" name="Полилиния: фигура 9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5" name="Полилиния: фигура 9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6" name="Полилиния: фигура 9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7" name="Полилиния: фигура 9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8" name="Полилиния: фигура 9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9" name="Полилиния: фигура 9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0" name="Полилиния: фигура 9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1" name="Полилиния: фигура 10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2" name="Полилиния: фигура 10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3" name="Полилиния: фигура 10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4" name="Полилиния: фигура 10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5" name="Полилиния: фигура 10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6" name="Полилиния: фигура 10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7" name="Полилиния: фигура 10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8" name="Полилиния: фигура 10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9" name="Полилиния: фигура 10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0" name="Полилиния: фигура 10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1" name="Полилиния: фигура 11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2" name="Полилиния: фигура 11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3" name="Полилиния: фигура 11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86" name="Полилиния: фигура 85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4E505DF-C567-47F2-9374-60838F800101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26867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807582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4584029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0" name="Овал 19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1" name="Группа 20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4" name="Полилиния: фигура 23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2938A0C3-5C2F-47B8-B008-79A49A1195BA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2" name="Овал 2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3" name="Группа 2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7" name="Полилиния: фигура 2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BF4F29EB-DFD0-428E-8E89-ED117A3553E3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1" name="Овал 2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2" name="Группа 21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5" name="Полилиния: фигура 24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тад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" name="Рисунок 10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52F0272-0FEA-44CE-966E-3D169B2F53D4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2" name="Текст 35"/>
          <p:cNvSpPr>
            <a:spLocks noGrp="1"/>
          </p:cNvSpPr>
          <p:nvPr>
            <p:ph type="body" sz="quarter" idx="28"/>
          </p:nvPr>
        </p:nvSpPr>
        <p:spPr bwMode="auto"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3" name="Текст 35"/>
          <p:cNvSpPr>
            <a:spLocks noGrp="1"/>
          </p:cNvSpPr>
          <p:nvPr>
            <p:ph type="body" sz="quarter" idx="29"/>
          </p:nvPr>
        </p:nvSpPr>
        <p:spPr bwMode="auto"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4" name="Текст 35"/>
          <p:cNvSpPr>
            <a:spLocks noGrp="1"/>
          </p:cNvSpPr>
          <p:nvPr>
            <p:ph type="body" sz="quarter" idx="30"/>
          </p:nvPr>
        </p:nvSpPr>
        <p:spPr bwMode="auto"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5" name="Текст 35"/>
          <p:cNvSpPr>
            <a:spLocks noGrp="1"/>
          </p:cNvSpPr>
          <p:nvPr>
            <p:ph type="body" sz="quarter" idx="31"/>
          </p:nvPr>
        </p:nvSpPr>
        <p:spPr bwMode="auto"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6" name="Текст 35"/>
          <p:cNvSpPr>
            <a:spLocks noGrp="1"/>
          </p:cNvSpPr>
          <p:nvPr>
            <p:ph type="body" sz="quarter" idx="32"/>
          </p:nvPr>
        </p:nvSpPr>
        <p:spPr bwMode="auto"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7" name="Текст 35"/>
          <p:cNvSpPr>
            <a:spLocks noGrp="1"/>
          </p:cNvSpPr>
          <p:nvPr>
            <p:ph type="body" sz="quarter" idx="33"/>
          </p:nvPr>
        </p:nvSpPr>
        <p:spPr bwMode="auto"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" name="Текст 35"/>
          <p:cNvSpPr>
            <a:spLocks noGrp="1"/>
          </p:cNvSpPr>
          <p:nvPr>
            <p:ph type="body" sz="quarter" idx="34"/>
          </p:nvPr>
        </p:nvSpPr>
        <p:spPr bwMode="auto"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9" name="Текст 35"/>
          <p:cNvSpPr>
            <a:spLocks noGrp="1"/>
          </p:cNvSpPr>
          <p:nvPr>
            <p:ph type="body" sz="quarter" idx="35"/>
          </p:nvPr>
        </p:nvSpPr>
        <p:spPr bwMode="auto"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блема и реш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62B0DBE-B5A9-470E-85A9-7CC062D5339A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30" name="Текст 3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Описание проблемы </a:t>
            </a:r>
            <a:endParaRPr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Примеры уже имеющихся способов решения данной проблемы</a:t>
            </a:r>
            <a:endParaRPr/>
          </a:p>
        </p:txBody>
      </p:sp>
      <p:sp>
        <p:nvSpPr>
          <p:cNvPr id="153" name="Текст 3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Ваше предложение решения данной проблемы</a:t>
            </a:r>
            <a:endParaRPr/>
          </a:p>
        </p:txBody>
      </p:sp>
      <p:grpSp>
        <p:nvGrpSpPr>
          <p:cNvPr id="154" name="Группа 15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5" name="Полилиния: фигура 16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6" name="Полилиния: фигура 16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7" name="Полилиния: фигура 16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8" name="Полилиния: фигура 16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9" name="Полилиния: фигура 16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0" name="Полилиния: фигура 16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1" name="Полилиния: фигура 17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2" name="Полилиния: фигура 17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3" name="Полилиния: фигура 17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4" name="Полилиния: фигура 17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5" name="Полилиния: фигура 17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6" name="Полилиния: фигура 17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7" name="Полилиния: фигура 17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8" name="Полилиния: фигура 17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9" name="Полилиния: фигура 17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0" name="Полилиния: фигура 17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1" name="Полилиния: фигура 18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2" name="Полилиния: фигура 18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3" name="Полилиния: фигура 18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4" name="Полилиния: фигура 18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57" name="Полилиния: фигура 15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85" name="Овал 18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9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Проблема</a:t>
            </a:r>
            <a:endParaRPr/>
          </a:p>
        </p:txBody>
      </p:sp>
      <p:sp>
        <p:nvSpPr>
          <p:cNvPr id="190" name="Текст 3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Альтернативные решения</a:t>
            </a:r>
            <a:endParaRPr/>
          </a:p>
        </p:txBody>
      </p:sp>
      <p:sp>
        <p:nvSpPr>
          <p:cNvPr id="191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Решение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 bwMode="auto"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4162940" y="1264478"/>
            <a:ext cx="3866121" cy="2436377"/>
          </a:xfrm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D396B86-640F-4AD1-BBB2-E085B6CD8771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346075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4240502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1" name="Текст 7"/>
          <p:cNvSpPr>
            <a:spLocks noGrp="1"/>
          </p:cNvSpPr>
          <p:nvPr>
            <p:ph type="body" sz="quarter" idx="17"/>
          </p:nvPr>
        </p:nvSpPr>
        <p:spPr bwMode="auto">
          <a:xfrm>
            <a:off x="8230203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65" name="Овал 16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 bwMode="auto"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3AF0E63-1EB1-47F5-B09E-CA3E5DE528F3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1210643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6857950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210642" y="1577998"/>
            <a:ext cx="4121688" cy="2283975"/>
          </a:xfrm>
        </p:spPr>
      </p:sp>
      <p:sp>
        <p:nvSpPr>
          <p:cNvPr id="123" name="Picture Placeholder 1"/>
          <p:cNvSpPr>
            <a:spLocks noGrp="1"/>
          </p:cNvSpPr>
          <p:nvPr>
            <p:ph type="pic" sz="quarter" idx="18"/>
          </p:nvPr>
        </p:nvSpPr>
        <p:spPr bwMode="auto">
          <a:xfrm>
            <a:off x="6855540" y="1577998"/>
            <a:ext cx="4121688" cy="2283975"/>
          </a:xfrm>
        </p:spPr>
      </p:sp>
      <p:sp>
        <p:nvSpPr>
          <p:cNvPr id="124" name="Прямоугольник 123"/>
          <p:cNvSpPr/>
          <p:nvPr userDrawn="1"/>
        </p:nvSpPr>
        <p:spPr bwMode="auto"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Овал 12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67EB9651-F031-4963-AFE9-33BCC0E88757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" name="Блок-схема: узел 9"/>
          <p:cNvSpPr/>
          <p:nvPr userDrawn="1"/>
        </p:nvSpPr>
        <p:spPr bwMode="auto"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1" name="Блок-схема: узел 10"/>
          <p:cNvSpPr/>
          <p:nvPr userDrawn="1"/>
        </p:nvSpPr>
        <p:spPr bwMode="auto"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3" name="Блок-схема: узел 12"/>
          <p:cNvSpPr/>
          <p:nvPr userDrawn="1"/>
        </p:nvSpPr>
        <p:spPr bwMode="auto"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4" name="Блок-схема: узел 13"/>
          <p:cNvSpPr/>
          <p:nvPr userDrawn="1"/>
        </p:nvSpPr>
        <p:spPr bwMode="auto"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5" name="Блок-схема: узел 14"/>
          <p:cNvSpPr/>
          <p:nvPr userDrawn="1"/>
        </p:nvSpPr>
        <p:spPr bwMode="auto"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7" name="Рисунок 4"/>
          <p:cNvSpPr>
            <a:spLocks noGrp="1"/>
          </p:cNvSpPr>
          <p:nvPr>
            <p:ph type="pic" sz="quarter" idx="28" hasCustomPrompt="1"/>
          </p:nvPr>
        </p:nvSpPr>
        <p:spPr bwMode="auto"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30" hasCustomPrompt="1"/>
          </p:nvPr>
        </p:nvSpPr>
        <p:spPr bwMode="auto"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9695800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4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КОМАНДА «НАЗВАНИЕ»</a:t>
            </a:r>
            <a:endParaRPr/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47" name="Текст 3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0" name="Текст 3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1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2" name="Текст 3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3" name="Текст 3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4" name="Текст 3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5" name="Текст 3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grpSp>
        <p:nvGrpSpPr>
          <p:cNvPr id="56" name="Группа 55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9" name="Полилиния: фигура 78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0" name="Полилиния: фигура 79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1" name="Полилиния: фигура 80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2" name="Полилиния: фигура 81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" name="Полилиния: фигура 82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4" name="Полилиния: фигура 83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5" name="Полилиния: фигура 84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6" name="Полилиния: фигура 85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59" name="Полилиния: фигура 58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88" name="Овал 8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21E572C-A4D9-4570-8857-4E00BBFD4D8D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30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356349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6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7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8040020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8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8040020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9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356349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0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1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8040020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8040020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cxnSp>
        <p:nvCxnSpPr>
          <p:cNvPr id="168" name="Google Shape;2799;p94"/>
          <p:cNvCxnSpPr>
            <a:cxnSpLocks/>
          </p:cNvCxnSpPr>
          <p:nvPr userDrawn="1"/>
        </p:nvCxnSpPr>
        <p:spPr bwMode="auto"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/>
          <p:cNvCxnSpPr>
            <a:cxnSpLocks/>
          </p:cNvCxnSpPr>
          <p:nvPr userDrawn="1"/>
        </p:nvCxnSpPr>
        <p:spPr bwMode="auto"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/>
          <p:cNvCxnSpPr>
            <a:cxnSpLocks/>
          </p:cNvCxnSpPr>
          <p:nvPr userDrawn="1"/>
        </p:nvCxnSpPr>
        <p:spPr bwMode="auto"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/>
          <p:cNvCxnSpPr>
            <a:cxnSpLocks/>
          </p:cNvCxnSpPr>
          <p:nvPr userDrawn="1"/>
        </p:nvCxnSpPr>
        <p:spPr bwMode="auto"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001459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/>
          <p:cNvSpPr>
            <a:spLocks noGrp="1"/>
          </p:cNvSpPr>
          <p:nvPr>
            <p:ph type="pic" sz="quarter" idx="15"/>
          </p:nvPr>
        </p:nvSpPr>
        <p:spPr bwMode="auto"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/>
          <p:cNvSpPr>
            <a:spLocks noGrp="1"/>
          </p:cNvSpPr>
          <p:nvPr>
            <p:ph type="pic" sz="quarter" idx="16"/>
          </p:nvPr>
        </p:nvSpPr>
        <p:spPr bwMode="auto"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/>
          <p:cNvSpPr>
            <a:spLocks noGrp="1"/>
          </p:cNvSpPr>
          <p:nvPr>
            <p:ph type="pic" sz="quarter" idx="17"/>
          </p:nvPr>
        </p:nvSpPr>
        <p:spPr bwMode="auto"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C8C16AD-D907-4463-BE30-FCBB33ACAE3F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97" name="Текст 7"/>
          <p:cNvSpPr>
            <a:spLocks noGrp="1"/>
          </p:cNvSpPr>
          <p:nvPr>
            <p:ph type="body" sz="quarter" idx="18"/>
          </p:nvPr>
        </p:nvSpPr>
        <p:spPr bwMode="auto">
          <a:xfrm>
            <a:off x="346076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8" name="Текст 7"/>
          <p:cNvSpPr>
            <a:spLocks noGrp="1"/>
          </p:cNvSpPr>
          <p:nvPr>
            <p:ph type="body" sz="quarter" idx="19"/>
          </p:nvPr>
        </p:nvSpPr>
        <p:spPr bwMode="auto">
          <a:xfrm>
            <a:off x="3269562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9" name="Текст 7"/>
          <p:cNvSpPr>
            <a:spLocks noGrp="1"/>
          </p:cNvSpPr>
          <p:nvPr>
            <p:ph type="body" sz="quarter" idx="20"/>
          </p:nvPr>
        </p:nvSpPr>
        <p:spPr bwMode="auto">
          <a:xfrm>
            <a:off x="6193048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00" name="Текст 7"/>
          <p:cNvSpPr>
            <a:spLocks noGrp="1"/>
          </p:cNvSpPr>
          <p:nvPr>
            <p:ph type="body" sz="quarter" idx="21"/>
          </p:nvPr>
        </p:nvSpPr>
        <p:spPr bwMode="auto">
          <a:xfrm>
            <a:off x="9116535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02" name="Овал 20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Пуст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 заголов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1021F813-DBA1-42EC-A748-A9CC16659E6B}" type="datetime1">
              <a:rPr lang="ru-RU"/>
              <a:t>24.09.2023</a:t>
            </a:fld>
            <a:endParaRPr lang="ru-RU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4" name="Группа 1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5" name="Овал 4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" name="Рисунок 2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/>
          <p:cNvSpPr>
            <a:spLocks noGrp="1"/>
          </p:cNvSpPr>
          <p:nvPr>
            <p:ph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1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7DE2642A-6018-4CC1-81AB-5FD8D2782D4F}" type="datetime1">
              <a:rPr lang="ru-RU"/>
              <a:t>24.09.2023</a:t>
            </a:fld>
            <a:endParaRPr lang="ru-RU"/>
          </a:p>
        </p:txBody>
      </p:sp>
      <p:sp>
        <p:nvSpPr>
          <p:cNvPr id="22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27" name="Группа 26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0" name="Полилиния: фигура 29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58" name="Овал 5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315387" y="1016001"/>
            <a:ext cx="5704418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6" y="1016001"/>
            <a:ext cx="5670472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4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3014BBE-C503-4380-A869-5EE8294FE947}" type="datetime1">
              <a:rPr lang="ru-RU"/>
              <a:t>24.09.2023</a:t>
            </a:fld>
            <a:endParaRPr lang="ru-RU"/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50" name="Овал 49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349334" y="1598615"/>
            <a:ext cx="5648250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2" y="1598615"/>
            <a:ext cx="5670472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D568497-304A-497F-ADAE-97D3CF462C1C}" type="datetime1">
              <a:rPr lang="ru-RU"/>
              <a:t>24.09.2023</a:t>
            </a:fld>
            <a:endParaRPr lang="ru-RU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7" name="Группа 16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0" name="Полилиния: фигура 19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8" name="Овал 4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2CB240C-04A3-49D4-83F9-87A9C6C414DC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" name="Полилиния: фигура 14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" name="Полилиния: фигура 15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" name="Полилиния: фигура 16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" name="Полилиния: фигура 17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3" name="Полилиния: фигура 12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1" name="Овал 4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50"/>
            </a:lvl4pPr>
            <a:lvl5pPr>
              <a:defRPr sz="11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900"/>
            </a:lvl2pPr>
            <a:lvl3pPr marL="578755" indent="0">
              <a:buNone/>
              <a:defRPr sz="750"/>
            </a:lvl3pPr>
            <a:lvl4pPr marL="868132" indent="0">
              <a:buNone/>
              <a:defRPr sz="650"/>
            </a:lvl4pPr>
            <a:lvl5pPr marL="1157510" indent="0">
              <a:buNone/>
              <a:defRPr sz="650"/>
            </a:lvl5pPr>
            <a:lvl6pPr marL="1446887" indent="0">
              <a:buNone/>
              <a:defRPr sz="650"/>
            </a:lvl6pPr>
            <a:lvl7pPr marL="1736266" indent="0">
              <a:buNone/>
              <a:defRPr sz="650"/>
            </a:lvl7pPr>
            <a:lvl8pPr marL="2025644" indent="0">
              <a:buNone/>
              <a:defRPr sz="650"/>
            </a:lvl8pPr>
            <a:lvl9pPr marL="2315021" indent="0">
              <a:buNone/>
              <a:defRPr sz="6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E74468B-3512-454B-AB51-7AE95604D39E}" type="datetime1">
              <a:rPr lang="ru-RU"/>
              <a:t>24.09.2023</a:t>
            </a:fld>
            <a:endParaRPr lang="ru-RU"/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1" name="Овал 1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48" name="Группа 47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51" name="Полилиния: фигура 50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50"/>
            </a:lvl1pPr>
            <a:lvl2pPr marL="289378" indent="0">
              <a:buNone/>
              <a:defRPr sz="1750"/>
            </a:lvl2pPr>
            <a:lvl3pPr marL="578755" indent="0">
              <a:buNone/>
              <a:defRPr sz="1500"/>
            </a:lvl3pPr>
            <a:lvl4pPr marL="868132" indent="0">
              <a:buNone/>
              <a:defRPr sz="1250"/>
            </a:lvl4pPr>
            <a:lvl5pPr marL="1157510" indent="0">
              <a:buNone/>
              <a:defRPr sz="1250"/>
            </a:lvl5pPr>
            <a:lvl6pPr marL="1446887" indent="0">
              <a:buNone/>
              <a:defRPr sz="1250"/>
            </a:lvl6pPr>
            <a:lvl7pPr marL="1736266" indent="0">
              <a:buNone/>
              <a:defRPr sz="1250"/>
            </a:lvl7pPr>
            <a:lvl8pPr marL="2025644" indent="0">
              <a:buNone/>
              <a:defRPr sz="1250"/>
            </a:lvl8pPr>
            <a:lvl9pPr marL="2315021" indent="0">
              <a:buNone/>
              <a:defRPr sz="125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15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BAB2196-A440-4E25-B9FF-D0ADB01B1A15}" type="datetime1">
              <a:rPr lang="ru-RU"/>
              <a:t>24.09.2023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 bwMode="auto"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7" name="Овал 16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>
              <a:cxnSpLocks/>
            </p:cNvCxnSpPr>
            <p:nvPr/>
          </p:nvCxnSpPr>
          <p:spPr bwMode="auto"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D490EE5-ED7D-46E8-8345-A78A0CB0F4A4}" type="datetime1">
              <a:rPr lang="ru-RU"/>
              <a:t>24.09.2023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8" name="Овал 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algn="l" defTabSz="578755">
        <a:lnSpc>
          <a:spcPct val="90000"/>
        </a:lnSpc>
        <a:spcBef>
          <a:spcPts val="0"/>
        </a:spcBef>
        <a:buNone/>
        <a:defRPr sz="2000" b="1">
          <a:solidFill>
            <a:schemeClr val="bg1">
              <a:lumMod val="95000"/>
            </a:schemeClr>
          </a:solidFill>
          <a:latin typeface="+mj-lt"/>
          <a:ea typeface="+mj-ea"/>
          <a:cs typeface="Amatic SC"/>
        </a:defRPr>
      </a:lvl1pPr>
    </p:titleStyle>
    <p:bodyStyle>
      <a:lvl1pPr marL="144688" indent="-144688" algn="l" defTabSz="578755">
        <a:lnSpc>
          <a:spcPct val="90000"/>
        </a:lnSpc>
        <a:spcBef>
          <a:spcPts val="631"/>
        </a:spcBef>
        <a:buFont typeface="Arial"/>
        <a:buChar char="•"/>
        <a:defRPr sz="14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2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0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1B08B38-3474-30E2-E6ED-44E4A3ECC1BD}"/>
              </a:ext>
            </a:extLst>
          </p:cNvPr>
          <p:cNvSpPr txBox="1"/>
          <p:nvPr/>
        </p:nvSpPr>
        <p:spPr>
          <a:xfrm>
            <a:off x="7775406" y="4159155"/>
            <a:ext cx="44165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Разработчики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Платов Валерий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Team lead &amp; 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Плаксин Данила, </a:t>
            </a: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Салтовская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София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Backend</a:t>
            </a:r>
            <a:endParaRPr lang="ru-RU" sz="140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Тюкин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Никита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Манчук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Никита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Галманов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Павел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Tester</a:t>
            </a:r>
            <a:endParaRPr lang="ru-RU" sz="140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B4CFE51-1F01-D34E-A022-C37C319F7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5000" detail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1" y="4017612"/>
            <a:ext cx="6352374" cy="3176187"/>
          </a:xfrm>
          <a:prstGeom prst="rect">
            <a:avLst/>
          </a:prstGeom>
          <a:noFill/>
          <a:ln w="85725">
            <a:noFill/>
          </a:ln>
          <a:effectLst>
            <a:glow rad="139204">
              <a:schemeClr val="accent4">
                <a:satMod val="175000"/>
                <a:alpha val="28845"/>
              </a:schemeClr>
            </a:glow>
            <a:outerShdw blurRad="130984" dist="33588" dir="1200000" sx="101000" sy="101000" algn="ctr" rotWithShape="0">
              <a:srgbClr val="000000">
                <a:alpha val="47000"/>
              </a:srgbClr>
            </a:outerShdw>
            <a:softEdge rad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56D81C-5876-8B46-9F54-40E6CD7FFA19}"/>
              </a:ext>
            </a:extLst>
          </p:cNvPr>
          <p:cNvSpPr/>
          <p:nvPr/>
        </p:nvSpPr>
        <p:spPr>
          <a:xfrm>
            <a:off x="-1020306" y="2160236"/>
            <a:ext cx="14232612" cy="1077218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Разработка сервиса для медицинских работников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“</a:t>
            </a:r>
            <a:r>
              <a:rPr lang="ru-RU" sz="3200" b="1" cap="none" spc="0" dirty="0" err="1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МедиАссистент</a:t>
            </a:r>
            <a:r>
              <a:rPr lang="en-US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”</a:t>
            </a:r>
            <a:endParaRPr lang="en-RU" sz="3200" b="1" cap="none" spc="0" dirty="0">
              <a:ln w="10160">
                <a:solidFill>
                  <a:schemeClr val="accent4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Walbaum Text" panose="020F0502020204030204" pitchFamily="34" charset="0"/>
              <a:ea typeface="ADLaM Display" panose="02010000000000000000" pitchFamily="2" charset="77"/>
              <a:cs typeface="Walbaum Tex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6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" name="Заголовок 43">
            <a:extLst>
              <a:ext uri="{FF2B5EF4-FFF2-40B4-BE49-F238E27FC236}">
                <a16:creationId xmlns:a16="http://schemas.microsoft.com/office/drawing/2014/main" id="{2EFBBB9B-6AA1-56A9-5CB5-4FE4C52C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1226"/>
            <a:ext cx="12192000" cy="376138"/>
          </a:xfrm>
        </p:spPr>
        <p:txBody>
          <a:bodyPr/>
          <a:lstStyle/>
          <a:p>
            <a:pPr algn="ctr">
              <a:tabLst>
                <a:tab pos="8340725" algn="l"/>
              </a:tabLst>
            </a:pPr>
            <a:r>
              <a:rPr lang="ru-RU" sz="2400" dirty="0"/>
              <a:t>Облик </a:t>
            </a:r>
            <a:r>
              <a:rPr lang="ru-RU" sz="2800" dirty="0"/>
              <a:t>целевого</a:t>
            </a:r>
            <a:r>
              <a:rPr lang="ru-RU" sz="2400" dirty="0"/>
              <a:t> объекта</a:t>
            </a: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280A575C-B9C3-B5F4-1A38-B823189C97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44885" y="3106014"/>
            <a:ext cx="2526079" cy="1476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B7364573-8913-6BEB-9E36-00C0D4A1814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44885" y="3462016"/>
            <a:ext cx="2526079" cy="112068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 набору симптомов пациента предсказывает болезнь, т. е. помогает врачу поставить диагноз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946C0F98-67DB-E674-065A-CA99998EDF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563" y="1522373"/>
            <a:ext cx="2526079" cy="1476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ML</a:t>
            </a:r>
            <a:endParaRPr lang="ru-RU" dirty="0"/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274BB1C0-C4BC-A005-8334-6400E12723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1563" y="1878375"/>
            <a:ext cx="2526079" cy="112068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Применение модели глубокого обучения для обработки запросов</a:t>
            </a:r>
          </a:p>
        </p:txBody>
      </p:sp>
      <p:sp>
        <p:nvSpPr>
          <p:cNvPr id="71" name="Текст 42">
            <a:extLst>
              <a:ext uri="{FF2B5EF4-FFF2-40B4-BE49-F238E27FC236}">
                <a16:creationId xmlns:a16="http://schemas.microsoft.com/office/drawing/2014/main" id="{C9A995C6-085D-8FFB-0A3E-F383DB99C6AD}"/>
              </a:ext>
            </a:extLst>
          </p:cNvPr>
          <p:cNvSpPr txBox="1">
            <a:spLocks/>
          </p:cNvSpPr>
          <p:nvPr/>
        </p:nvSpPr>
        <p:spPr bwMode="auto">
          <a:xfrm>
            <a:off x="627481" y="4726545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Backend</a:t>
            </a:r>
            <a:endParaRPr lang="ru-RU" dirty="0"/>
          </a:p>
        </p:txBody>
      </p:sp>
      <p:sp>
        <p:nvSpPr>
          <p:cNvPr id="72" name="Текст 45">
            <a:extLst>
              <a:ext uri="{FF2B5EF4-FFF2-40B4-BE49-F238E27FC236}">
                <a16:creationId xmlns:a16="http://schemas.microsoft.com/office/drawing/2014/main" id="{A5E2A07B-64EB-16D3-5B18-340F4B44FCA5}"/>
              </a:ext>
            </a:extLst>
          </p:cNvPr>
          <p:cNvSpPr txBox="1">
            <a:spLocks/>
          </p:cNvSpPr>
          <p:nvPr/>
        </p:nvSpPr>
        <p:spPr bwMode="auto">
          <a:xfrm>
            <a:off x="627481" y="5082547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Бизнес-логика, управление сеансами</a:t>
            </a:r>
          </a:p>
        </p:txBody>
      </p: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0FCE7C19-8234-D9CE-DFE3-965598F433BA}"/>
              </a:ext>
            </a:extLst>
          </p:cNvPr>
          <p:cNvGrpSpPr/>
          <p:nvPr/>
        </p:nvGrpSpPr>
        <p:grpSpPr bwMode="auto">
          <a:xfrm>
            <a:off x="3137642" y="1986620"/>
            <a:ext cx="548191" cy="548191"/>
            <a:chOff x="6031523" y="2539484"/>
            <a:chExt cx="1140417" cy="1140417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840580E0-A57F-111B-9A8A-E62D2633867E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7508C84D-AF03-DBC1-70F9-C70E3DE27D2E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sp>
        <p:nvSpPr>
          <p:cNvPr id="77" name="Текст 42">
            <a:extLst>
              <a:ext uri="{FF2B5EF4-FFF2-40B4-BE49-F238E27FC236}">
                <a16:creationId xmlns:a16="http://schemas.microsoft.com/office/drawing/2014/main" id="{6592B2A4-AFEA-E766-2783-018C9A522048}"/>
              </a:ext>
            </a:extLst>
          </p:cNvPr>
          <p:cNvSpPr txBox="1">
            <a:spLocks/>
          </p:cNvSpPr>
          <p:nvPr/>
        </p:nvSpPr>
        <p:spPr bwMode="auto">
          <a:xfrm>
            <a:off x="8936531" y="4726545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Frontend</a:t>
            </a:r>
            <a:endParaRPr lang="ru-RU" dirty="0"/>
          </a:p>
        </p:txBody>
      </p:sp>
      <p:sp>
        <p:nvSpPr>
          <p:cNvPr id="78" name="Текст 45">
            <a:extLst>
              <a:ext uri="{FF2B5EF4-FFF2-40B4-BE49-F238E27FC236}">
                <a16:creationId xmlns:a16="http://schemas.microsoft.com/office/drawing/2014/main" id="{BF9AF5DD-7438-94AC-63CC-7405722B8212}"/>
              </a:ext>
            </a:extLst>
          </p:cNvPr>
          <p:cNvSpPr txBox="1">
            <a:spLocks/>
          </p:cNvSpPr>
          <p:nvPr/>
        </p:nvSpPr>
        <p:spPr bwMode="auto">
          <a:xfrm>
            <a:off x="8936531" y="5082547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Удобный и интуитивный пользовательский интерфейс</a:t>
            </a:r>
          </a:p>
        </p:txBody>
      </p:sp>
      <p:sp>
        <p:nvSpPr>
          <p:cNvPr id="79" name="Текст 42">
            <a:extLst>
              <a:ext uri="{FF2B5EF4-FFF2-40B4-BE49-F238E27FC236}">
                <a16:creationId xmlns:a16="http://schemas.microsoft.com/office/drawing/2014/main" id="{30DE077A-D2CD-720A-F087-F11652995CFA}"/>
              </a:ext>
            </a:extLst>
          </p:cNvPr>
          <p:cNvSpPr txBox="1">
            <a:spLocks/>
          </p:cNvSpPr>
          <p:nvPr/>
        </p:nvSpPr>
        <p:spPr bwMode="auto">
          <a:xfrm>
            <a:off x="8936531" y="1522373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DBMS</a:t>
            </a:r>
            <a:endParaRPr lang="ru-RU" dirty="0"/>
          </a:p>
        </p:txBody>
      </p:sp>
      <p:sp>
        <p:nvSpPr>
          <p:cNvPr id="80" name="Текст 45">
            <a:extLst>
              <a:ext uri="{FF2B5EF4-FFF2-40B4-BE49-F238E27FC236}">
                <a16:creationId xmlns:a16="http://schemas.microsoft.com/office/drawing/2014/main" id="{B50685A7-ED01-92C4-8C5D-EFC2A16B6E1B}"/>
              </a:ext>
            </a:extLst>
          </p:cNvPr>
          <p:cNvSpPr txBox="1">
            <a:spLocks/>
          </p:cNvSpPr>
          <p:nvPr/>
        </p:nvSpPr>
        <p:spPr bwMode="auto">
          <a:xfrm>
            <a:off x="8936531" y="1878375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Хранение пользовательских данных и истории запросов</a:t>
            </a:r>
          </a:p>
        </p:txBody>
      </p: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957D8E33-D8E2-5721-4625-862EDA15A07F}"/>
              </a:ext>
            </a:extLst>
          </p:cNvPr>
          <p:cNvGrpSpPr/>
          <p:nvPr/>
        </p:nvGrpSpPr>
        <p:grpSpPr bwMode="auto">
          <a:xfrm>
            <a:off x="1518025" y="2831918"/>
            <a:ext cx="548191" cy="548191"/>
            <a:chOff x="6031523" y="2539484"/>
            <a:chExt cx="1140417" cy="1140417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F7C76D3F-E013-AE9A-4EE5-021971AB1543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FCF1BEE1-5329-50EA-DBEC-E29F1C0E1031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D1C45ED8-0BC8-A8C5-DED4-61CA94607FA8}"/>
              </a:ext>
            </a:extLst>
          </p:cNvPr>
          <p:cNvGrpSpPr/>
          <p:nvPr/>
        </p:nvGrpSpPr>
        <p:grpSpPr bwMode="auto">
          <a:xfrm>
            <a:off x="1518024" y="4162130"/>
            <a:ext cx="548191" cy="548191"/>
            <a:chOff x="6031523" y="2539484"/>
            <a:chExt cx="1140417" cy="1140417"/>
          </a:xfrm>
        </p:grpSpPr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B3A5B17D-FACF-09CD-B4F7-84B611DA6DD2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8369C61-F18E-1F1B-F91C-3BF5ED2324A1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3F3DDB3B-21FE-9214-0A87-88C1745EA9E2}"/>
              </a:ext>
            </a:extLst>
          </p:cNvPr>
          <p:cNvGrpSpPr/>
          <p:nvPr/>
        </p:nvGrpSpPr>
        <p:grpSpPr bwMode="auto">
          <a:xfrm>
            <a:off x="8388340" y="1986619"/>
            <a:ext cx="548191" cy="548191"/>
            <a:chOff x="6031523" y="2539484"/>
            <a:chExt cx="1140417" cy="114041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1E62B602-CD37-EE80-A2C1-B1956A194ACA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9E9ACDAC-AFB3-F7AF-8265-93D709C66395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971327A6-CD21-6FEF-68AA-63350A8237F8}"/>
              </a:ext>
            </a:extLst>
          </p:cNvPr>
          <p:cNvGrpSpPr/>
          <p:nvPr/>
        </p:nvGrpSpPr>
        <p:grpSpPr bwMode="auto">
          <a:xfrm>
            <a:off x="9995515" y="2821185"/>
            <a:ext cx="548191" cy="548191"/>
            <a:chOff x="6031523" y="2539484"/>
            <a:chExt cx="1140417" cy="1140417"/>
          </a:xfrm>
        </p:grpSpPr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F4DB6397-BD43-F4F6-C0D8-BBE7F16DA1C0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EF934E8F-3D2F-2235-05F6-0E74424B9F30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94CB2AFE-57D5-D48A-AB6A-BDDF0E33B2E6}"/>
              </a:ext>
            </a:extLst>
          </p:cNvPr>
          <p:cNvGrpSpPr/>
          <p:nvPr/>
        </p:nvGrpSpPr>
        <p:grpSpPr bwMode="auto">
          <a:xfrm>
            <a:off x="9995515" y="4178354"/>
            <a:ext cx="548191" cy="548191"/>
            <a:chOff x="6031523" y="2539484"/>
            <a:chExt cx="1140417" cy="1140417"/>
          </a:xfrm>
        </p:grpSpPr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F0180338-FB9D-0D73-419B-E2E496B214AA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8E74151C-840F-3A0C-B27C-FBCB80D7F91E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cxnSp>
        <p:nvCxnSpPr>
          <p:cNvPr id="108" name="Прямая соединительная линия 107">
            <a:extLst>
              <a:ext uri="{FF2B5EF4-FFF2-40B4-BE49-F238E27FC236}">
                <a16:creationId xmlns:a16="http://schemas.microsoft.com/office/drawing/2014/main" id="{32A02457-9CA1-FBB7-0F6D-259ABD1E416C}"/>
              </a:ext>
            </a:extLst>
          </p:cNvPr>
          <p:cNvCxnSpPr>
            <a:cxnSpLocks/>
            <a:endCxn id="94" idx="2"/>
          </p:cNvCxnSpPr>
          <p:nvPr/>
        </p:nvCxnSpPr>
        <p:spPr bwMode="auto">
          <a:xfrm flipV="1">
            <a:off x="3685833" y="2260715"/>
            <a:ext cx="4702507" cy="1035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1161E2F1-8EE2-36F8-3ED3-A5CF0B7ED259}"/>
              </a:ext>
            </a:extLst>
          </p:cNvPr>
          <p:cNvGrpSpPr/>
          <p:nvPr/>
        </p:nvGrpSpPr>
        <p:grpSpPr bwMode="auto">
          <a:xfrm>
            <a:off x="3153630" y="5287069"/>
            <a:ext cx="548191" cy="548191"/>
            <a:chOff x="6031523" y="2539484"/>
            <a:chExt cx="1140417" cy="1140417"/>
          </a:xfrm>
        </p:grpSpPr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9E6D594B-3939-F288-49D9-6C47E0C4AFC8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1090EC03-8E03-9623-BADB-483707F3DE53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5D2E4FBB-A0F8-CC5B-C7C4-363BBD68D7D3}"/>
              </a:ext>
            </a:extLst>
          </p:cNvPr>
          <p:cNvGrpSpPr/>
          <p:nvPr/>
        </p:nvGrpSpPr>
        <p:grpSpPr bwMode="auto">
          <a:xfrm>
            <a:off x="8404328" y="5287068"/>
            <a:ext cx="548191" cy="548191"/>
            <a:chOff x="6031523" y="2539484"/>
            <a:chExt cx="1140417" cy="1140417"/>
          </a:xfrm>
        </p:grpSpPr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A4241695-666A-FF49-1C6F-20D7F56137DD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3322ECE4-1F43-216E-E393-C13A157FBDA6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19930E88-ACDC-89CF-1C7A-7EEAD4198202}"/>
              </a:ext>
            </a:extLst>
          </p:cNvPr>
          <p:cNvCxnSpPr>
            <a:cxnSpLocks/>
          </p:cNvCxnSpPr>
          <p:nvPr/>
        </p:nvCxnSpPr>
        <p:spPr bwMode="auto">
          <a:xfrm flipV="1">
            <a:off x="3701821" y="5561163"/>
            <a:ext cx="4702507" cy="1035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82C5A940-89C9-80A7-89BC-042B53014877}"/>
              </a:ext>
            </a:extLst>
          </p:cNvPr>
          <p:cNvCxnSpPr>
            <a:cxnSpLocks/>
            <a:stCxn id="85" idx="4"/>
            <a:endCxn id="88" idx="0"/>
          </p:cNvCxnSpPr>
          <p:nvPr/>
        </p:nvCxnSpPr>
        <p:spPr bwMode="auto">
          <a:xfrm flipH="1">
            <a:off x="1792120" y="3380109"/>
            <a:ext cx="1" cy="78202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7E9FD43D-D630-DA51-A1B3-205C6079AD91}"/>
              </a:ext>
            </a:extLst>
          </p:cNvPr>
          <p:cNvCxnSpPr>
            <a:cxnSpLocks/>
            <a:stCxn id="97" idx="4"/>
            <a:endCxn id="100" idx="0"/>
          </p:cNvCxnSpPr>
          <p:nvPr/>
        </p:nvCxnSpPr>
        <p:spPr bwMode="auto">
          <a:xfrm>
            <a:off x="10269611" y="3369376"/>
            <a:ext cx="0" cy="80897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86405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Arial"/>
        <a:cs typeface="Arial"/>
      </a:majorFont>
      <a:minorFont>
        <a:latin typeface="Montserrat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76</TotalTime>
  <Words>83</Words>
  <Application>Microsoft Macintosh PowerPoint</Application>
  <DocSecurity>0</DocSecurity>
  <PresentationFormat>Widescreen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Kaiti SC</vt:lpstr>
      <vt:lpstr>Arial</vt:lpstr>
      <vt:lpstr>Courier New</vt:lpstr>
      <vt:lpstr>Montserrat</vt:lpstr>
      <vt:lpstr>Walbaum Text</vt:lpstr>
      <vt:lpstr>Для Академия инноваторов 16_9</vt:lpstr>
      <vt:lpstr>PowerPoint Presentation</vt:lpstr>
      <vt:lpstr>Облик целевого объекта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Анастасия Юшкова</dc:creator>
  <cp:keywords/>
  <dc:description/>
  <cp:lastModifiedBy>Pavel Galmanov</cp:lastModifiedBy>
  <cp:revision>74</cp:revision>
  <dcterms:created xsi:type="dcterms:W3CDTF">2023-05-15T07:36:23Z</dcterms:created>
  <dcterms:modified xsi:type="dcterms:W3CDTF">2023-09-24T17:12:37Z</dcterms:modified>
  <cp:category/>
  <dc:identifier/>
  <cp:contentStatus/>
  <dc:language/>
  <cp:version/>
</cp:coreProperties>
</file>